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1" r:id="rId6"/>
    <p:sldId id="342" r:id="rId7"/>
    <p:sldId id="344" r:id="rId8"/>
    <p:sldId id="355" r:id="rId9"/>
    <p:sldId id="345" r:id="rId10"/>
    <p:sldId id="347" r:id="rId11"/>
    <p:sldId id="350" r:id="rId12"/>
    <p:sldId id="352" r:id="rId13"/>
    <p:sldId id="357" r:id="rId14"/>
    <p:sldId id="356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3"/>
    <p:restoredTop sz="94667"/>
  </p:normalViewPr>
  <p:slideViewPr>
    <p:cSldViewPr snapToGrid="0">
      <p:cViewPr varScale="1">
        <p:scale>
          <a:sx n="86" d="100"/>
          <a:sy n="86" d="100"/>
        </p:scale>
        <p:origin x="7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B8CF-B036-492E-8713-6601413D55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651D-C9CD-4F37-9260-DDEC0340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0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263F-240D-4DA2-84DA-6B7266DBB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28864-85FC-44B6-952A-170FC3DF9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D28E-480F-4606-9C94-180F9007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DB61-A919-4E66-A8E2-8905C635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C4ED-B3AF-4B02-A8B3-9ADB61FA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269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13E6-6554-459E-AE58-4A9AEB4D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416C8-EC4A-4E1E-8161-F6EB50588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6FAB6-0450-476B-9977-8C62C5E8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13EF3-808C-46AE-8452-BC8D4430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89760-AA67-4107-AEE0-2877E55A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974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D44B7-46EA-4198-8ACC-E6DA42948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365B6-D965-4753-AB1C-0F5927266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6E8B-1D73-4C4F-86B1-FEB91771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2355F-3BFB-46D7-87E4-91F7EDC5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A52C7-E593-4717-8B68-29336A45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708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2F8B-0AEC-4EC1-9967-E18FF1F4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14C4-8313-47B1-9F72-05425AA6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61F77-0676-4D37-8FCD-5E4D4279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7D22-EBAC-44C6-92B1-192FF9AE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9F5F3-1D50-4CFE-8598-07C73B64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235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03FE-7C4A-45E5-B037-B0DA384B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A3B89-FB45-408D-B223-330A615F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8D8D0-D38E-4F09-8D14-4CF5BB51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8439E-760F-4E5F-8511-51E116B9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15B2-4766-4C1E-B01B-A6DC504B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709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0C5BD-6E30-47ED-B19F-C8E7203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60780-E734-4D56-954B-1CDE322C4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9FAF6-121E-4FE3-8847-355913BF8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28F71-5835-4B28-88B2-0D64E1F4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4CA67-6BC8-4E6E-8AAE-F18BEB5A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62AA5-4A66-4C7E-8AB6-22F52AF7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840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AAE80-7528-4B5F-AE4A-1FC1E3B1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A3665-7971-401D-A519-5BE7AB7D0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9F886-EFA3-4861-958E-D25F09EBA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5C587-4437-46DB-A10B-1BDDB3D62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66CE7-37B2-4370-83F5-711DEFF8D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4C820-1766-4464-9154-A12BAAF1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F7866-4190-4505-A68E-C896B527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E896E-481E-4EB4-99EF-FA315577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0053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8B0A-56B5-49AA-985B-85F64CBB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8E7EE-47A2-4181-9A8A-2192BC68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84C25-F2E7-4A83-9B4B-6D16E622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AF6D-0A0C-425E-9D8B-9510C93C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823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92C6B-2731-4945-9D80-EA601286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BA184-7468-4D0D-9B90-20B5A263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30BDA-8010-4812-BBC0-44E253A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932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80D6-A42B-45B2-A53A-AD562C64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54CFF-4DBA-408D-83BD-00090ECF6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FA90B-EF0C-47C1-92E9-C76CB2B8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00A9B-E147-49C6-BAC8-D8F1C493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98FA4-B792-4F22-B2AF-5CC62475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9C0D8-181F-4369-8F78-339F965C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68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1748-8618-404A-8051-A191C98B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466E1-5B7C-45AC-BD1E-AF5A7825B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B7850-19AF-46A4-974B-D829F84D1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90303-E570-46D0-9E5F-B04E4BA2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391F2-6A09-4036-9B7E-90A583D2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8592A-FF67-4FA0-AE86-561856BE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436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F3189-1C77-4E14-A576-525207ED1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71194-F246-4CFF-9910-BEE552B9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3006C-FCC2-4032-8FF9-A0EB739BF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8377-9AFE-4533-B731-13E8A2BE3C2B}" type="datetimeFigureOut">
              <a:rPr lang="sr-Latn-RS" smtClean="0"/>
              <a:t>26.5.2021.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547E-146F-456C-B71D-569B60DB0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EC1C3-D054-4969-8ECB-519A77A09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078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26E67C-6730-AD44-B9CC-33A4444653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696119" y="1607093"/>
            <a:ext cx="1994327" cy="1522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E50D4E-75C2-F84C-B781-8B777772E0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4602878" y="1620222"/>
            <a:ext cx="6893003" cy="52377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16906C-B331-4FAB-A48C-FFAF3A55C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5" y="319741"/>
            <a:ext cx="2618590" cy="710547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A3DB4D2-5820-4C58-B344-EEBFBF53480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680" y="105809"/>
            <a:ext cx="2123768" cy="1011189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0D0E65B-4A43-4A16-90B2-CFDB54121A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10" y="18950"/>
            <a:ext cx="798634" cy="1216463"/>
          </a:xfrm>
          <a:prstGeom prst="rect">
            <a:avLst/>
          </a:prstGeom>
        </p:spPr>
      </p:pic>
      <p:pic>
        <p:nvPicPr>
          <p:cNvPr id="15" name="Picture 14" descr="Text, logo, company name&#10;&#10;Description automatically generated">
            <a:extLst>
              <a:ext uri="{FF2B5EF4-FFF2-40B4-BE49-F238E27FC236}">
                <a16:creationId xmlns:a16="http://schemas.microsoft.com/office/drawing/2014/main" id="{D649644C-DF4A-4FDB-BA0A-6B5EC71595B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19" y="5192538"/>
            <a:ext cx="1315555" cy="1315555"/>
          </a:xfrm>
          <a:prstGeom prst="rect">
            <a:avLst/>
          </a:prstGeom>
        </p:spPr>
      </p:pic>
      <p:pic>
        <p:nvPicPr>
          <p:cNvPr id="17" name="Picture 1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8A60B4A-C4BA-416E-8E6B-4251C228E9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83" y="227665"/>
            <a:ext cx="2203818" cy="8374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28CBD7-EE5F-419D-BAAA-7B07BB638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055" y="1449925"/>
            <a:ext cx="10687647" cy="3157585"/>
          </a:xfrm>
        </p:spPr>
        <p:txBody>
          <a:bodyPr>
            <a:noAutofit/>
          </a:bodyPr>
          <a:lstStyle/>
          <a:p>
            <a:r>
              <a:rPr lang="sr-Cyrl-RS" sz="6600" b="1" dirty="0">
                <a:solidFill>
                  <a:schemeClr val="accent1">
                    <a:lumMod val="75000"/>
                  </a:schemeClr>
                </a:solidFill>
              </a:rPr>
              <a:t>ФОРУМ ПАРТНЕРА</a:t>
            </a:r>
            <a:r>
              <a:rPr lang="sr-Cyrl-RS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4000" b="1" dirty="0" smtClean="0">
                <a:solidFill>
                  <a:schemeClr val="accent1">
                    <a:lumMod val="75000"/>
                  </a:schemeClr>
                </a:solidFill>
              </a:rPr>
              <a:t>Нова </a:t>
            </a:r>
            <a:r>
              <a:rPr lang="sr-Cyrl-RS" sz="4000" b="1" dirty="0" smtClean="0">
                <a:solidFill>
                  <a:schemeClr val="accent1">
                    <a:lumMod val="75000"/>
                  </a:schemeClr>
                </a:solidFill>
              </a:rPr>
              <a:t>Варош</a:t>
            </a:r>
            <a:r>
              <a:rPr lang="sr-Cyrl-RS" sz="4000" b="1" dirty="0" smtClean="0">
                <a:solidFill>
                  <a:schemeClr val="accent1">
                    <a:lumMod val="75000"/>
                  </a:schemeClr>
                </a:solidFill>
              </a:rPr>
              <a:t>, 27. </a:t>
            </a:r>
            <a:r>
              <a:rPr lang="sr-Cyrl-RS" sz="4000" b="1" dirty="0">
                <a:solidFill>
                  <a:schemeClr val="accent1">
                    <a:lumMod val="75000"/>
                  </a:schemeClr>
                </a:solidFill>
              </a:rPr>
              <a:t>мај 2021. године</a:t>
            </a:r>
            <a:endParaRPr lang="sr-Latn-R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6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Наредни кораци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84157"/>
              </p:ext>
            </p:extLst>
          </p:nvPr>
        </p:nvGraphicFramePr>
        <p:xfrm>
          <a:off x="838199" y="1697235"/>
          <a:ext cx="10741026" cy="3416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7206">
                  <a:extLst>
                    <a:ext uri="{9D8B030D-6E8A-4147-A177-3AD203B41FA5}">
                      <a16:colId xmlns:a16="http://schemas.microsoft.com/office/drawing/2014/main" val="993229228"/>
                    </a:ext>
                  </a:extLst>
                </a:gridCol>
                <a:gridCol w="3103820">
                  <a:extLst>
                    <a:ext uri="{9D8B030D-6E8A-4147-A177-3AD203B41FA5}">
                      <a16:colId xmlns:a16="http://schemas.microsoft.com/office/drawing/2014/main" val="3898700635"/>
                    </a:ext>
                  </a:extLst>
                </a:gridCol>
              </a:tblGrid>
              <a:tr h="485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Активност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Временски оквир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84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6.Промоција и јавна расправа о предлогу Плана развоја и његово усвајање од стране органа Општине 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b="1" dirty="0" smtClean="0"/>
                        <a:t>новембар-децембар 2021.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2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6.1 Организација и спровођење јавне расправе о нацрту Плана развоја -презентован широј јавности и отворен за  коментаре и сугестије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b="0" dirty="0" smtClean="0"/>
                        <a:t>новембар-децембар 2021.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5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6.2 Финализација нацрта Плана развоја - израђен финални нацрт Плана разоја и достављен Општинском већу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b="0" dirty="0" smtClean="0"/>
                        <a:t>децембар 2021.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76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6.3 Усвајање нацрта Плана развоја од стране Општинског већа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r-Cyrl-RS" b="0" dirty="0" smtClean="0"/>
                        <a:t>децембар 2021.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28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6.4 Усвајање предлога Плана развоја од стране Скупштине општине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 smtClean="0"/>
                        <a:t>децембар 2021</a:t>
                      </a:r>
                      <a:r>
                        <a:rPr lang="sr-Cyrl-RS" b="0" baseline="0" dirty="0" smtClean="0"/>
                        <a:t> – фебруар 2022.</a:t>
                      </a:r>
                      <a:endParaRPr lang="en-US" b="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6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1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509" y="3152432"/>
            <a:ext cx="10305930" cy="1015985"/>
          </a:xfrm>
        </p:spPr>
        <p:txBody>
          <a:bodyPr/>
          <a:lstStyle/>
          <a:p>
            <a:pPr algn="ctr"/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ХВАЛА НА ПАЖЊИ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8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Основне информације </a:t>
            </a:r>
            <a:br>
              <a:rPr lang="sr-Cyrl-R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о пројекту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80FEC-4180-4F75-82C9-755EB2AA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07"/>
            <a:ext cx="10738282" cy="407295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Пројекат «Јавне и приватне финансије за развој -  обезбеђивање одрживих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локалних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заједница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унапређивањем планирања локалног развоја у Републици Србији»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</a:rPr>
              <a:t> је 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руга фаза програма локалног развоја у Србији који се бави применом координације јавних политика у ЈЛС у складу са Законом о планском систему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Финансира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се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бесповратних средстава словачке развојне помоћи (СловакАид), а спроводи посредством Програма Уједињених нација за развој у Србији (УНДП), а СКГО је имплементациони партнер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Циљ пројекта је унапређење процеса планирања у локалним самоуправама у Републици Србији и подизање капацитета ЈЛС за припрему и спровођење пројеката по процедурама ЕУ.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Пројекат се реализује у периоду од  15. октобра 2020. године до краја марта 2022. године.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Циљне групе су запослени у ЈЛС који су задужени за локални развој, као и представници цивилног друштва, приватног сектора и шире локалне заједнице.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Крајњи корисници су десет (10) ЈЛС, као и њихови грађани који ће имати користи од унапређеног планирања и услуга које пружају локалне самоуправе.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3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Компоненте пројекта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80FEC-4180-4F75-82C9-755EB2AA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7475"/>
            <a:ext cx="10741090" cy="4179487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 оквиру прве компоненте, 5 ЈЛС (Прокупље, Блаце, Тутин, Нова Варош и Бач) ће бити пордржано да израде Планове развоја у складу са Законом о планском систему, а такође и ојачају своје капацитете кроз процену своје  интерне организације и повећања знања о припреми и спровођењу пројеката по ЕУ процедурама.</a:t>
            </a:r>
          </a:p>
          <a:p>
            <a:pPr algn="just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 оквиру друге компоненте, 5 ЈЛС које су подржане у претходној фази (Сјеница, Куршумилија, Петровац на Млави, Мали Зворник и Бачки Петровац) ће бити подржано да израде своје средњорочне планове у складу са Законом о планском систему и Уредбом о средњорочном планирању као и да ојачају капацитете кроз акредитоване обуке (за средњорочно планирање, програмско и капитално буџетирање као и праћење и оцењивање) ради интегрисања процеса планирања и буџетирања.</a:t>
            </a:r>
          </a:p>
          <a:p>
            <a:pPr algn="just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Сарадња са надлежним националним институцијама, пре свега Републичим секретаријатом за јавне политике (РСЈП) као органом државне управе надлежним за координацију јавних политика.</a:t>
            </a:r>
          </a:p>
        </p:txBody>
      </p:sp>
    </p:spTree>
    <p:extLst>
      <p:ext uri="{BB962C8B-B14F-4D97-AF65-F5344CB8AC3E}">
        <p14:creationId xmlns:p14="http://schemas.microsoft.com/office/powerpoint/2010/main" val="422871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Закон о </a:t>
            </a:r>
            <a:br>
              <a:rPr lang="sr-Cyrl-R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планском систему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80FEC-4180-4F75-82C9-755EB2AA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2024109"/>
            <a:ext cx="10860199" cy="4152854"/>
          </a:xfrm>
        </p:spPr>
        <p:txBody>
          <a:bodyPr>
            <a:noAutofit/>
          </a:bodyPr>
          <a:lstStyle/>
          <a:p>
            <a:pPr algn="just" eaLnBrk="1" hangingPunct="1"/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У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свајањем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Закона о планском систему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2018. године,  али 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пратећих Уредби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sr-Cyrl-RS" sz="20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предвиђених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Законом успостављен је плански систем у Републици Србији, чиме је постављена основа за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управљање системом јавних политика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, уведено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средњорочно планирање,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дефинисана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врст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и садржина планских докумената које у складу са својим надлежностима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учесници у планском систему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предлажу, усвајају и спроводе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.</a:t>
            </a:r>
          </a:p>
          <a:p>
            <a:pPr algn="just" eaLnBrk="1" hangingPunct="1"/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Додатно је дефинисана 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међусобна усклађеност планских докумената на свим нивоим власти,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као 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поступак утврђивања и спровођења јавних политика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али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и обавеза извештавања о спровођењу планских докумената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algn="just" eaLnBrk="1" hangingPunct="1"/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Закон је дефинисао јединице локалне самоуправе као учеснике у планском систему 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предви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део њихову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обавезу да усвоје планове развоја и </a:t>
            </a:r>
            <a:r>
              <a:rPr lang="sr-Cyrl-RS" sz="20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средњорочне планове</a:t>
            </a:r>
            <a:endParaRPr lang="sr-Cyrl-RS" alt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1" hangingPunct="1"/>
            <a:r>
              <a:rPr lang="sr-Cyrl-RS" altLang="en-US" sz="2000" dirty="0">
                <a:solidFill>
                  <a:schemeClr val="accent1">
                    <a:lumMod val="50000"/>
                  </a:schemeClr>
                </a:solidFill>
              </a:rPr>
              <a:t>План развоја јединице ЛС је дугорочни документ развојног планирања који се доноси за период од најмање 7 година и </a:t>
            </a:r>
            <a:r>
              <a:rPr lang="sr-Cyrl-CS" altLang="en-US" sz="2000" dirty="0">
                <a:solidFill>
                  <a:schemeClr val="accent1">
                    <a:lumMod val="50000"/>
                  </a:schemeClr>
                </a:solidFill>
              </a:rPr>
              <a:t>који </a:t>
            </a:r>
            <a:r>
              <a:rPr lang="sr-Cyrl-RS" altLang="en-US" sz="2000" dirty="0">
                <a:solidFill>
                  <a:schemeClr val="accent1">
                    <a:lumMod val="50000"/>
                  </a:schemeClr>
                </a:solidFill>
              </a:rPr>
              <a:t>усваја Скупштина ЈЛС, на предлог надлежног извршног органа ЈЛС, док је Законом предвиђено извештавање на годишњем и трогодишњем нивоу, када се извештај подноси Скупштини </a:t>
            </a:r>
            <a:r>
              <a:rPr lang="sr-Cyrl-CS" altLang="en-US" sz="2000" dirty="0">
                <a:solidFill>
                  <a:schemeClr val="accent1">
                    <a:lumMod val="50000"/>
                  </a:schemeClr>
                </a:solidFill>
              </a:rPr>
              <a:t>ЈЛС </a:t>
            </a:r>
            <a:r>
              <a:rPr lang="sr-Cyrl-RS" altLang="en-US" sz="2000" dirty="0">
                <a:solidFill>
                  <a:schemeClr val="accent1">
                    <a:lumMod val="50000"/>
                  </a:schemeClr>
                </a:solidFill>
              </a:rPr>
              <a:t>на усвајање.</a:t>
            </a:r>
          </a:p>
        </p:txBody>
      </p:sp>
    </p:spTree>
    <p:extLst>
      <p:ext uri="{BB962C8B-B14F-4D97-AF65-F5344CB8AC3E}">
        <p14:creationId xmlns:p14="http://schemas.microsoft.com/office/powerpoint/2010/main" val="13105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Веза са циљевима </a:t>
            </a:r>
            <a:br>
              <a:rPr lang="sr-Cyrl-R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одрживог развоја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46CE258-FED7-4C5C-AAD8-98E80EB6B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41" y="1767337"/>
            <a:ext cx="10605117" cy="47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E431427-8D5A-4EE7-94B9-A57288EC2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1" y="5948039"/>
            <a:ext cx="11141476" cy="22892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0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Процес израде </a:t>
            </a:r>
            <a:br>
              <a:rPr lang="sr-Cyrl-R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плана развоја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B307820-FA59-45BB-980B-C0DD340B28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44210"/>
            <a:ext cx="10010314" cy="491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9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До сада урађено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80FEC-4180-4F75-82C9-755EB2AA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231"/>
            <a:ext cx="10741090" cy="4161732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sr-Cyrl-RS" alt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10" name="Group 27">
            <a:extLst>
              <a:ext uri="{FF2B5EF4-FFF2-40B4-BE49-F238E27FC236}">
                <a16:creationId xmlns:a16="http://schemas.microsoft.com/office/drawing/2014/main" id="{1FA48634-9EB3-4EC8-AE1E-44DBCF846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61636"/>
              </p:ext>
            </p:extLst>
          </p:nvPr>
        </p:nvGraphicFramePr>
        <p:xfrm>
          <a:off x="838199" y="1863128"/>
          <a:ext cx="10515601" cy="4468404"/>
        </p:xfrm>
        <a:graphic>
          <a:graphicData uri="http://schemas.openxmlformats.org/drawingml/2006/table">
            <a:tbl>
              <a:tblPr/>
              <a:tblGrid>
                <a:gridCol w="7715866">
                  <a:extLst>
                    <a:ext uri="{9D8B030D-6E8A-4147-A177-3AD203B41FA5}">
                      <a16:colId xmlns:a16="http://schemas.microsoft.com/office/drawing/2014/main" val="3928792105"/>
                    </a:ext>
                  </a:extLst>
                </a:gridCol>
                <a:gridCol w="2799735">
                  <a:extLst>
                    <a:ext uri="{9D8B030D-6E8A-4147-A177-3AD203B41FA5}">
                      <a16:colId xmlns:a16="http://schemas.microsoft.com/office/drawing/2014/main" val="1158966095"/>
                    </a:ext>
                  </a:extLst>
                </a:gridCol>
              </a:tblGrid>
              <a:tr h="467117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Активност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13970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Временски </a:t>
                      </a:r>
                      <a:r>
                        <a:rPr kumimoji="0" lang="sr-Cyrl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оквир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77050"/>
                  </a:ext>
                </a:extLst>
              </a:tr>
              <a:tr h="464650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sr-Cyrl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Припремне активности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децембар 2020 - април </a:t>
                      </a:r>
                      <a:r>
                        <a:rPr kumimoji="0" lang="sr-Latn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sr-Cyrl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21.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37400"/>
                  </a:ext>
                </a:extLst>
              </a:tr>
              <a:tr h="915750">
                <a:tc>
                  <a:txBody>
                    <a:bodyPr/>
                    <a:lstStyle>
                      <a:lvl1pPr indent="3175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1.1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Уводни састанак 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упознавање представника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општине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са методологијом, начином рада и распоредом активности на изради Плана развоја и јачању капацитета за припрему и спровођење пројекта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7938" indent="-7938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7938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јануар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77236"/>
                  </a:ext>
                </a:extLst>
              </a:tr>
              <a:tr h="516316">
                <a:tc>
                  <a:txBody>
                    <a:bodyPr/>
                    <a:lstStyle>
                      <a:lvl1pPr indent="63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1.2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Општина доноси одлуку о започињању израде Плана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развоја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7938" indent="-7938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7938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фебруар 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536751"/>
                  </a:ext>
                </a:extLst>
              </a:tr>
              <a:tr h="843151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1.3</a:t>
                      </a: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Идентификација и анализа заинтересованих страна - партнера из локалне заједнице. 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0" indent="-7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R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7938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15. март 2021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75288"/>
                  </a:ext>
                </a:extLst>
              </a:tr>
              <a:tr h="588715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sr-Cyrl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Јачање капацитета за управљање пројектима за запослене у управи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децембар 2020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 март 2021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61465"/>
                  </a:ext>
                </a:extLst>
              </a:tr>
              <a:tr h="588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2.1 Организација обуке за запослене у ЈЛС „Управљање пројектним циклусом и извори финансирања“</a:t>
                      </a:r>
                      <a:endParaRPr kumimoji="0" lang="sr-Latn-R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23. децембар 2020.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6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72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До сада урађено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80FEC-4180-4F75-82C9-755EB2AA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231"/>
            <a:ext cx="10741090" cy="4161732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sr-Cyrl-RS" alt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10" name="Group 27">
            <a:extLst>
              <a:ext uri="{FF2B5EF4-FFF2-40B4-BE49-F238E27FC236}">
                <a16:creationId xmlns:a16="http://schemas.microsoft.com/office/drawing/2014/main" id="{1FA48634-9EB3-4EC8-AE1E-44DBCF846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40580"/>
              </p:ext>
            </p:extLst>
          </p:nvPr>
        </p:nvGraphicFramePr>
        <p:xfrm>
          <a:off x="838199" y="1745880"/>
          <a:ext cx="10515601" cy="3983967"/>
        </p:xfrm>
        <a:graphic>
          <a:graphicData uri="http://schemas.openxmlformats.org/drawingml/2006/table">
            <a:tbl>
              <a:tblPr/>
              <a:tblGrid>
                <a:gridCol w="7617543">
                  <a:extLst>
                    <a:ext uri="{9D8B030D-6E8A-4147-A177-3AD203B41FA5}">
                      <a16:colId xmlns:a16="http://schemas.microsoft.com/office/drawing/2014/main" val="3928792105"/>
                    </a:ext>
                  </a:extLst>
                </a:gridCol>
                <a:gridCol w="2898058">
                  <a:extLst>
                    <a:ext uri="{9D8B030D-6E8A-4147-A177-3AD203B41FA5}">
                      <a16:colId xmlns:a16="http://schemas.microsoft.com/office/drawing/2014/main" val="1158966095"/>
                    </a:ext>
                  </a:extLst>
                </a:gridCol>
              </a:tblGrid>
              <a:tr h="436881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Активност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13970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39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Временски </a:t>
                      </a:r>
                      <a:r>
                        <a:rPr kumimoji="0" lang="sr-Cyrl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оквир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77050"/>
                  </a:ext>
                </a:extLst>
              </a:tr>
              <a:tr h="712815">
                <a:tc>
                  <a:txBody>
                    <a:bodyPr/>
                    <a:lstStyle>
                      <a:lvl1pPr marL="225425" indent="-225425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tabLst>
                          <a:tab pos="8890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tabLst>
                          <a:tab pos="889000" algn="l"/>
                        </a:tabLs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tabLst>
                          <a:tab pos="8890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89000" algn="l"/>
                        </a:tabLst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Израда прегледа и анализа постојећег стања 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890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(социо-економска</a:t>
                      </a:r>
                      <a:r>
                        <a:rPr kumimoji="0" lang="sr-Cyrl-C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 функционална</a:t>
                      </a: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анализа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март 2021 - јун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2021.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37400"/>
                  </a:ext>
                </a:extLst>
              </a:tr>
              <a:tr h="917269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3.1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Израда првог нацрта ситуационе анализе са локализованим циљевима одрживог развоја укључујући и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израду прегледа и извештаја о досадашњој имплементацији кровне стратегије/других главних локалних планских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докумената - процена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фунционалног и финансијског капацитета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ЛС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март 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– </a:t>
                      </a: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април 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77236"/>
                  </a:ext>
                </a:extLst>
              </a:tr>
              <a:tr h="517173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.2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Коментари представника општине на нацрт анализе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мај 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536751"/>
                  </a:ext>
                </a:extLst>
              </a:tr>
              <a:tr h="579648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3.3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Организована радионица за </a:t>
                      </a:r>
                      <a:r>
                        <a:rPr kumimoji="0" lang="sr-Latn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SWOT</a:t>
                      </a: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мај 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75288"/>
                  </a:ext>
                </a:extLst>
              </a:tr>
              <a:tr h="589692"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7663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0325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841375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096963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5541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0113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4685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9257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 Финализација </a:t>
                      </a:r>
                      <a:r>
                        <a:rPr kumimoji="0" lang="sr-Cyrl-C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социо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-економске анализе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(полазни преглед и анализа постојећег стања)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7663">
                        <a:spcBef>
                          <a:spcPts val="250"/>
                        </a:spcBef>
                        <a:buClr>
                          <a:schemeClr val="accent1"/>
                        </a:buClr>
                        <a:buSzPct val="100000"/>
                        <a:buFont typeface="Verdana" panose="020B060403050404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03250">
                        <a:spcBef>
                          <a:spcPts val="250"/>
                        </a:spcBef>
                        <a:buClr>
                          <a:srgbClr val="ED3742"/>
                        </a:buClr>
                        <a:buSzPct val="10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841375">
                        <a:spcBef>
                          <a:spcPts val="225"/>
                        </a:spcBef>
                        <a:buClr>
                          <a:srgbClr val="ED3742"/>
                        </a:buClr>
                        <a:buSzPct val="112000"/>
                        <a:buFont typeface="Verdana" panose="020B0604030504040204" pitchFamily="34" charset="0"/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096963">
                        <a:spcBef>
                          <a:spcPts val="250"/>
                        </a:spcBef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5541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0113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4685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925763" fontAlgn="base"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4A85BF"/>
                        </a:buClr>
                        <a:buSzPct val="10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Јун 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sr-Cyrl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sr-Latn-C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6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33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F32F3CE-B5F5-4B47-B119-6C66233D96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1041"/>
            <a:ext cx="1499647" cy="14996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AF913-9E1B-B440-BFDB-05449C99F4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9609337" y="365125"/>
            <a:ext cx="1744463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3A9738-DDF2-FD48-B709-13428611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5000"/>
          </a:blip>
          <a:stretch>
            <a:fillRect/>
          </a:stretch>
        </p:blipFill>
        <p:spPr>
          <a:xfrm>
            <a:off x="7647745" y="365125"/>
            <a:ext cx="1744774" cy="1332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D83E9-C329-4A8A-926F-1949563C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365125"/>
            <a:ext cx="8799136" cy="1325563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Наредни кораци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58182"/>
              </p:ext>
            </p:extLst>
          </p:nvPr>
        </p:nvGraphicFramePr>
        <p:xfrm>
          <a:off x="838199" y="1697235"/>
          <a:ext cx="10741026" cy="499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7206">
                  <a:extLst>
                    <a:ext uri="{9D8B030D-6E8A-4147-A177-3AD203B41FA5}">
                      <a16:colId xmlns:a16="http://schemas.microsoft.com/office/drawing/2014/main" val="993229228"/>
                    </a:ext>
                  </a:extLst>
                </a:gridCol>
                <a:gridCol w="3103820">
                  <a:extLst>
                    <a:ext uri="{9D8B030D-6E8A-4147-A177-3AD203B41FA5}">
                      <a16:colId xmlns:a16="http://schemas.microsoft.com/office/drawing/2014/main" val="3898700635"/>
                    </a:ext>
                  </a:extLst>
                </a:gridCol>
              </a:tblGrid>
              <a:tr h="505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Активност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Временски оквир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84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 Укључивање шире заједнице у израду Плана развоја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b="1" dirty="0" smtClean="0"/>
                        <a:t>април-јун 2021.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2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4.1. Припрема и одржавање састанка партнерског форума- Партнерски форум укључен у израду Плана развоја директно и кроз тематске групе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27. мај 2021.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5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4.2. Одржавање састанака тематских радних група на дефинисању проблема-идентификовање проблема и изазова од стране тематских група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јун 2021.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76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5. Дефинисање визије и циљева и мера Плана развоја општине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b="1" dirty="0" smtClean="0"/>
                        <a:t>јун – септембар 2021.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5.1 Нацрт логике интервенције (стратешког оквира) Плана развоја који садржи нацрт визије, приоритетних циљева развоја и нацрт мера </a:t>
                      </a:r>
                      <a:r>
                        <a:rPr kumimoji="0" lang="sr-Latn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послат радним групама и свим партнерима, као и формулари за предлагање нових или дораду предложених мера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30. јун 2021.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28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5.2 Састанак општинског тима за координацију и</a:t>
                      </a:r>
                      <a:r>
                        <a:rPr kumimoji="0" lang="sr-Latn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анализа коментара добијених од тематских радних група и партнера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до 15. септембра 2021.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6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5.3 Финализација логике интервенције </a:t>
                      </a:r>
                      <a:r>
                        <a:rPr kumimoji="0" lang="sr-Latn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Cyrl-C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(стратешког оквира) Плана развоја (визија и приоритетни циљеви)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dirty="0" smtClean="0"/>
                        <a:t>30. септембар 2021.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50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00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1A336CCEFF214494797E5BB79162B8" ma:contentTypeVersion="8" ma:contentTypeDescription="Create a new document." ma:contentTypeScope="" ma:versionID="d5edb5055f77febd18eba16b25c91d9c">
  <xsd:schema xmlns:xsd="http://www.w3.org/2001/XMLSchema" xmlns:xs="http://www.w3.org/2001/XMLSchema" xmlns:p="http://schemas.microsoft.com/office/2006/metadata/properties" xmlns:ns2="63dd2753-8875-4d2e-8ba6-fd14822bbc7a" targetNamespace="http://schemas.microsoft.com/office/2006/metadata/properties" ma:root="true" ma:fieldsID="e3f8525f662c1e43433c1488c6fea32d" ns2:_="">
    <xsd:import namespace="63dd2753-8875-4d2e-8ba6-fd14822bb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dd2753-8875-4d2e-8ba6-fd14822bbc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CEC97D-ED10-4641-8565-03CA8D3499B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3dd2753-8875-4d2e-8ba6-fd14822bbc7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C051AF-C2F9-4D36-8F4E-A5B370C36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D23E52-3F70-459C-95E4-A59F2D0ED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dd2753-8875-4d2e-8ba6-fd14822bbc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993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ФОРУМ ПАРТНЕРА Нова Варош, 27. мај 2021. године</vt:lpstr>
      <vt:lpstr>Основне информације  о пројекту</vt:lpstr>
      <vt:lpstr>Компоненте пројекта</vt:lpstr>
      <vt:lpstr>Закон о  планском систему</vt:lpstr>
      <vt:lpstr>Веза са циљевима  одрживог развоја</vt:lpstr>
      <vt:lpstr>Процес израде  плана развоја</vt:lpstr>
      <vt:lpstr>До сада урађено</vt:lpstr>
      <vt:lpstr>До сада урађено</vt:lpstr>
      <vt:lpstr>Наредни кораци</vt:lpstr>
      <vt:lpstr>Наредни кораци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Kancelarija za LER NV</cp:lastModifiedBy>
  <cp:revision>36</cp:revision>
  <dcterms:created xsi:type="dcterms:W3CDTF">2020-12-15T13:44:17Z</dcterms:created>
  <dcterms:modified xsi:type="dcterms:W3CDTF">2021-05-26T11:13:54Z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0x010100B61A336CCEFF214494797E5BB79162B8</vt:lpwstr>
  </property>
</Properties>
</file>